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2" r:id="rId2"/>
    <p:sldId id="257" r:id="rId3"/>
    <p:sldId id="314" r:id="rId4"/>
    <p:sldId id="303" r:id="rId5"/>
    <p:sldId id="285" r:id="rId6"/>
    <p:sldId id="305" r:id="rId7"/>
    <p:sldId id="307" r:id="rId8"/>
    <p:sldId id="312" r:id="rId9"/>
    <p:sldId id="313" r:id="rId10"/>
    <p:sldId id="283" r:id="rId11"/>
    <p:sldId id="290" r:id="rId12"/>
    <p:sldId id="294" r:id="rId13"/>
    <p:sldId id="291" r:id="rId14"/>
    <p:sldId id="315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14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</p14:sldIdLst>
        </p14:section>
        <p14:section name="03 Components and Comparison of an Online Degree" id="{DDD30065-BC03-4C9D-8FF2-52460EC9B4F4}">
          <p14:sldIdLst>
            <p14:sldId id="307"/>
            <p14:sldId id="312"/>
            <p14:sldId id="313"/>
          </p14:sldIdLst>
        </p14:section>
        <p14:section name="04 How to Build your profile to move into Data Science" id="{3D296992-B957-4696-8E42-D3432FC225FE}">
          <p14:sldIdLst>
            <p14:sldId id="283"/>
          </p14:sldIdLst>
        </p14:section>
        <p14:section name="05 Tools &amp; Technologies, Job Strategies &amp; CTC" id="{D7A576BD-4F7A-4B8C-9970-60EFC20E329B}">
          <p14:sldIdLst>
            <p14:sldId id="290"/>
            <p14:sldId id="294"/>
            <p14:sldId id="291"/>
            <p14:sldId id="315"/>
          </p14:sldIdLst>
        </p14:section>
        <p14:section name="06 Let's Talk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4B7"/>
    <a:srgbClr val="748BFD"/>
    <a:srgbClr val="FF7521"/>
    <a:srgbClr val="EF2C3C"/>
    <a:srgbClr val="00B050"/>
    <a:srgbClr val="297FD5"/>
    <a:srgbClr val="417B85"/>
    <a:srgbClr val="CC0000"/>
    <a:srgbClr val="F9607F"/>
    <a:srgbClr val="4D0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51" autoAdjust="0"/>
    <p:restoredTop sz="96512" autoAdjust="0"/>
  </p:normalViewPr>
  <p:slideViewPr>
    <p:cSldViewPr snapToGrid="0">
      <p:cViewPr>
        <p:scale>
          <a:sx n="118" d="100"/>
          <a:sy n="118" d="100"/>
        </p:scale>
        <p:origin x="304" y="5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5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38.png"/><Relationship Id="rId10" Type="http://schemas.openxmlformats.org/officeDocument/2006/relationships/image" Target="../media/image45.jpeg"/><Relationship Id="rId19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Benefits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pursuing a</a:t>
              </a:r>
            </a:p>
            <a:p>
              <a:pPr lvl="0">
                <a:defRPr/>
              </a:pPr>
              <a:r>
                <a:rPr lang="en-US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 in Data Science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April 2023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1" y="1413692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33176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59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0E018-C315-92BD-332E-836EFF927A43}"/>
              </a:ext>
            </a:extLst>
          </p:cNvPr>
          <p:cNvGrpSpPr/>
          <p:nvPr/>
        </p:nvGrpSpPr>
        <p:grpSpPr>
          <a:xfrm>
            <a:off x="280210" y="277817"/>
            <a:ext cx="8571710" cy="1507371"/>
            <a:chOff x="419890" y="465848"/>
            <a:chExt cx="8571710" cy="150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E3BEA2-3A66-D355-3D02-F6F6785F48A0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Benefits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pursuing a</a:t>
              </a:r>
            </a:p>
            <a:p>
              <a:pPr lvl="0">
                <a:defRPr/>
              </a:pPr>
              <a:r>
                <a:rPr lang="en-US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 in Data Science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29EAE6-DB92-D575-D625-CA6C2FDADB06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37AD02-6B14-F134-4AE5-06711977209C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06EFF7-177B-60FC-013F-6608AD1ED22A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5F872A-84D2-0945-C1AF-5BEB9B30D4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33176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3694894" y="6177530"/>
            <a:ext cx="40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6275232" y="4475168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560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2000+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Fortune 200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multiple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ML &amp; Data Science Topics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IIIT Bangalore </a:t>
            </a: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E6C4C-F0C7-4835-945E-0CD4B59EA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741"/>
            <a:ext cx="8142807" cy="24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52050" y="1046400"/>
            <a:ext cx="8687900" cy="55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55650" y="1178111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63841" y="1198319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37628" y="1178111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B496AA-945A-2153-11A6-262905815F19}"/>
              </a:ext>
            </a:extLst>
          </p:cNvPr>
          <p:cNvGrpSpPr/>
          <p:nvPr/>
        </p:nvGrpSpPr>
        <p:grpSpPr>
          <a:xfrm>
            <a:off x="1029953" y="3711812"/>
            <a:ext cx="8586745" cy="2634743"/>
            <a:chOff x="1029953" y="3711812"/>
            <a:chExt cx="8586745" cy="263474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4B16D8-2237-40B5-A9C9-85FC5B2CA956}"/>
                </a:ext>
              </a:extLst>
            </p:cNvPr>
            <p:cNvGrpSpPr/>
            <p:nvPr/>
          </p:nvGrpSpPr>
          <p:grpSpPr>
            <a:xfrm>
              <a:off x="1029953" y="3743334"/>
              <a:ext cx="3143072" cy="2231763"/>
              <a:chOff x="1019321" y="3882558"/>
              <a:chExt cx="3143072" cy="2231763"/>
            </a:xfrm>
          </p:grpSpPr>
          <p:grpSp>
            <p:nvGrpSpPr>
              <p:cNvPr id="39" name="Group 33">
                <a:extLst>
                  <a:ext uri="{FF2B5EF4-FFF2-40B4-BE49-F238E27FC236}">
                    <a16:creationId xmlns:a16="http://schemas.microsoft.com/office/drawing/2014/main" id="{0F5CF1B8-4A8F-4987-9920-C3A6C632A770}"/>
                  </a:ext>
                </a:extLst>
              </p:cNvPr>
              <p:cNvGrpSpPr/>
              <p:nvPr/>
            </p:nvGrpSpPr>
            <p:grpSpPr>
              <a:xfrm>
                <a:off x="1388315" y="5187446"/>
                <a:ext cx="2774078" cy="926875"/>
                <a:chOff x="863323" y="3628582"/>
                <a:chExt cx="2080559" cy="695156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0C3D491-4A3D-4CFB-AECA-8E0162A07413}"/>
                    </a:ext>
                  </a:extLst>
                </p:cNvPr>
                <p:cNvSpPr txBox="1"/>
                <p:nvPr/>
              </p:nvSpPr>
              <p:spPr>
                <a:xfrm>
                  <a:off x="863323" y="3628582"/>
                  <a:ext cx="205839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Extremely High Market Demand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665E42F-7B4E-4B4C-8BAD-ED026ED86D1D}"/>
                    </a:ext>
                  </a:extLst>
                </p:cNvPr>
                <p:cNvSpPr txBox="1"/>
                <p:nvPr/>
              </p:nvSpPr>
              <p:spPr>
                <a:xfrm>
                  <a:off x="885488" y="4016057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Supply-Demand </a:t>
                  </a: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mismatch means companies are willing to pay more</a:t>
                  </a:r>
                </a:p>
              </p:txBody>
            </p:sp>
          </p:grpSp>
          <p:sp>
            <p:nvSpPr>
              <p:cNvPr id="47" name="Text Placeholder 3">
                <a:extLst>
                  <a:ext uri="{FF2B5EF4-FFF2-40B4-BE49-F238E27FC236}">
                    <a16:creationId xmlns:a16="http://schemas.microsoft.com/office/drawing/2014/main" id="{A3212ECA-5398-4374-8CD4-836CA7DE7D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9321" y="3882558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D2F12F2-F1A3-45AB-97AA-A675E2FD680C}"/>
                  </a:ext>
                </a:extLst>
              </p:cNvPr>
              <p:cNvGrpSpPr/>
              <p:nvPr/>
            </p:nvGrpSpPr>
            <p:grpSpPr>
              <a:xfrm>
                <a:off x="2278047" y="4270756"/>
                <a:ext cx="965063" cy="937433"/>
                <a:chOff x="5638868" y="4369009"/>
                <a:chExt cx="965063" cy="93743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5638868" y="4369009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6B4FBBF-8BCA-4B3B-9FFF-BDA52EC1D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4427" y="4415219"/>
                  <a:ext cx="772531" cy="77253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CB0BE4-8D1C-F647-4574-7082A86D8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71" t="1414" r="1932" b="3121"/>
            <a:stretch/>
          </p:blipFill>
          <p:spPr>
            <a:xfrm>
              <a:off x="4912963" y="3711812"/>
              <a:ext cx="4703735" cy="26347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280CD5-BC2C-3476-06EE-B60E54F3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6897" y="5210067"/>
              <a:ext cx="2042315" cy="231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459731" cy="461665"/>
            <a:chOff x="2652371" y="1091472"/>
            <a:chExt cx="6459731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4597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2DFDA5-9146-43E1-A4B7-7DD6D47A70BA}"/>
              </a:ext>
            </a:extLst>
          </p:cNvPr>
          <p:cNvGrpSpPr/>
          <p:nvPr/>
        </p:nvGrpSpPr>
        <p:grpSpPr>
          <a:xfrm>
            <a:off x="675911" y="1509529"/>
            <a:ext cx="3575846" cy="2065070"/>
            <a:chOff x="675911" y="1509529"/>
            <a:chExt cx="3575846" cy="20650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real degree,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 certificate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53096" y="3164358"/>
              <a:ext cx="3390930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other company in the market offers a WES certified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https://cdn-icons-png.flaticon.com/512/2997/2997331.png">
              <a:extLst>
                <a:ext uri="{FF2B5EF4-FFF2-40B4-BE49-F238E27FC236}">
                  <a16:creationId xmlns:a16="http://schemas.microsoft.com/office/drawing/2014/main" id="{61B3E9F5-B8F4-4525-AC6D-C1FBD1E9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773" y="1825069"/>
              <a:ext cx="775575" cy="77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B5FE9D-82E9-4B6F-A451-FCF5A326E5B3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Wanted to do industry projects to understand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can get some amount of theory online, the examples and real-world projects helped me answer interview questions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0" name="Picture 4" descr="https://cdn-icons-png.flaticon.com/512/5956/5956494.png">
              <a:extLst>
                <a:ext uri="{FF2B5EF4-FFF2-40B4-BE49-F238E27FC236}">
                  <a16:creationId xmlns:a16="http://schemas.microsoft.com/office/drawing/2014/main" id="{6AF5B3E0-9C47-43D6-A0B3-D74BF3AD5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063" y="1977272"/>
              <a:ext cx="639791" cy="63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C50F1-B6D0-4952-9770-454497C3E1E4}"/>
              </a:ext>
            </a:extLst>
          </p:cNvPr>
          <p:cNvGrpSpPr/>
          <p:nvPr/>
        </p:nvGrpSpPr>
        <p:grpSpPr>
          <a:xfrm>
            <a:off x="743484" y="4203023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want to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leave my job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Getting a degree at a fraction of the cost, while working. All I cared about is the ROI – both short-term and long term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4" name="Picture 8" descr="https://cdn-icons-png.flaticon.com/512/2966/2966773.png">
              <a:extLst>
                <a:ext uri="{FF2B5EF4-FFF2-40B4-BE49-F238E27FC236}">
                  <a16:creationId xmlns:a16="http://schemas.microsoft.com/office/drawing/2014/main" id="{904BF922-9F83-4CE5-A11F-B81751881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804" y="4246953"/>
              <a:ext cx="607529" cy="607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https://cdn-icons-png.flaticon.com/512/3270/3270465.png">
            <a:extLst>
              <a:ext uri="{FF2B5EF4-FFF2-40B4-BE49-F238E27FC236}">
                <a16:creationId xmlns:a16="http://schemas.microsoft.com/office/drawing/2014/main" id="{05396C16-3929-4EB9-89D8-03FB87D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20" y="3319788"/>
            <a:ext cx="1231781" cy="12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681255-CA84-4E34-9A99-BFCB35BF5E5B}"/>
              </a:ext>
            </a:extLst>
          </p:cNvPr>
          <p:cNvGrpSpPr/>
          <p:nvPr/>
        </p:nvGrpSpPr>
        <p:grpSpPr>
          <a:xfrm>
            <a:off x="7359024" y="4098098"/>
            <a:ext cx="3595748" cy="2290732"/>
            <a:chOff x="7364481" y="3936545"/>
            <a:chExt cx="3595748" cy="22907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364481" y="5119473"/>
              <a:ext cx="358482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MSc Degree while getting all the benefits of doing it offline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375400" y="5611916"/>
              <a:ext cx="358482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was able to get all the benefits of a full-fledged Master’s degree. Perhaps, I did not get the networking component as much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8" name="Picture 12" descr="https://cdn-icons-png.flaticon.com/512/5351/5351345.png">
              <a:extLst>
                <a:ext uri="{FF2B5EF4-FFF2-40B4-BE49-F238E27FC236}">
                  <a16:creationId xmlns:a16="http://schemas.microsoft.com/office/drawing/2014/main" id="{EF023047-3C13-44E8-ACCF-AB0ED751C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021" y="4203023"/>
              <a:ext cx="727748" cy="72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8A54D0-555D-4D96-A223-76B639A7841F}"/>
              </a:ext>
            </a:extLst>
          </p:cNvPr>
          <p:cNvGrpSpPr/>
          <p:nvPr/>
        </p:nvGrpSpPr>
        <p:grpSpPr>
          <a:xfrm>
            <a:off x="1689463" y="1093629"/>
            <a:ext cx="8813074" cy="461665"/>
            <a:chOff x="1689463" y="1093629"/>
            <a:chExt cx="8813074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689463" y="1093629"/>
              <a:ext cx="88130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Q. Why did you choose </a:t>
              </a:r>
              <a:r>
                <a:rPr lang="en-US" dirty="0" err="1">
                  <a:solidFill>
                    <a:srgbClr val="EF2C3C"/>
                  </a:solidFill>
                </a:rPr>
                <a:t>upGrad</a:t>
              </a:r>
              <a:r>
                <a:rPr lang="en-US" dirty="0"/>
                <a:t> and was it actually helpful?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3A615CA-D58A-45CC-9A00-B4AFABF56A20}"/>
                </a:ext>
              </a:extLst>
            </p:cNvPr>
            <p:cNvSpPr/>
            <p:nvPr/>
          </p:nvSpPr>
          <p:spPr>
            <a:xfrm>
              <a:off x="1771650" y="1094181"/>
              <a:ext cx="8608967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8624</TotalTime>
  <Words>1088</Words>
  <Application>Microsoft Macintosh PowerPoint</Application>
  <PresentationFormat>Widescreen</PresentationFormat>
  <Paragraphs>175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MAHAPATRA-140911380</cp:lastModifiedBy>
  <cp:revision>1050</cp:revision>
  <dcterms:created xsi:type="dcterms:W3CDTF">2021-05-29T21:16:01Z</dcterms:created>
  <dcterms:modified xsi:type="dcterms:W3CDTF">2023-04-25T18:24:11Z</dcterms:modified>
</cp:coreProperties>
</file>